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4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4" r:id="rId7"/>
    <p:sldId id="262" r:id="rId8"/>
    <p:sldId id="263" r:id="rId9"/>
    <p:sldId id="265" r:id="rId10"/>
    <p:sldId id="266" r:id="rId11"/>
  </p:sldIdLst>
  <p:sldSz cx="12192000" cy="6858000"/>
  <p:notesSz cx="6858000" cy="9144000"/>
  <p:embeddedFontLst>
    <p:embeddedFont>
      <p:font typeface="Cambria Math" panose="02040503050406030204" pitchFamily="18" charset="0"/>
      <p:regular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Light" panose="02000000000000000000" pitchFamily="2" charset="0"/>
      <p:regular r:id="rId22"/>
      <p:italic r:id="rId23"/>
    </p:embeddedFont>
    <p:embeddedFont>
      <p:font typeface="Roboto Medium" panose="02000000000000000000" pitchFamily="2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74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 rtl="0"/>
            <a:r>
              <a:rPr lang="en-GB" b="0" i="0" dirty="0">
                <a:effectLst/>
                <a:latin typeface="Arial" panose="020B0604020202020204" pitchFamily="34" charset="0"/>
              </a:rPr>
              <a:t>Measurement Layouts for Capability-oriented AI Evaluation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John Burden1, Marko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Teˇsi</a:t>
            </a:r>
            <a:r>
              <a:rPr lang="en-GB" b="0" i="0" dirty="0">
                <a:effectLst/>
                <a:latin typeface="Arial" panose="020B0604020202020204" pitchFamily="34" charset="0"/>
              </a:rPr>
              <a:t> ́c1, Konstantinos Voudouris 1,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Lucy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Cheke</a:t>
            </a:r>
            <a:r>
              <a:rPr lang="en-GB" b="0" i="0" dirty="0">
                <a:effectLst/>
                <a:latin typeface="Arial" panose="020B0604020202020204" pitchFamily="34" charset="0"/>
              </a:rPr>
              <a:t> 1, Jos ́e Hern ́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andez</a:t>
            </a:r>
            <a:r>
              <a:rPr lang="en-GB" b="0" i="0" dirty="0">
                <a:effectLst/>
                <a:latin typeface="Arial" panose="020B0604020202020204" pitchFamily="34" charset="0"/>
              </a:rPr>
              <a:t>-Orallo</a:t>
            </a:r>
          </a:p>
          <a:p>
            <a:pPr algn="l" rtl="0"/>
            <a:endParaRPr lang="en-US" dirty="0">
              <a:effectLst/>
              <a:latin typeface="Arial" panose="020B0604020202020204" pitchFamily="34" charset="0"/>
            </a:endParaRPr>
          </a:p>
          <a:p>
            <a:pPr algn="l" rtl="0"/>
            <a:r>
              <a:rPr lang="en-US" dirty="0">
                <a:effectLst/>
                <a:latin typeface="Arial" panose="020B0604020202020204" pitchFamily="34" charset="0"/>
              </a:rPr>
              <a:t>Introduction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Time: 15 Minutes. Presenters: Full Team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This short opening will consist of the Lab team </a:t>
            </a:r>
            <a:r>
              <a:rPr lang="en-US" dirty="0" err="1">
                <a:effectLst/>
                <a:latin typeface="Arial" panose="020B0604020202020204" pitchFamily="34" charset="0"/>
              </a:rPr>
              <a:t>introduc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 err="1">
                <a:effectLst/>
                <a:latin typeface="Arial" panose="020B0604020202020204" pitchFamily="34" charset="0"/>
              </a:rPr>
              <a:t>ing</a:t>
            </a:r>
            <a:r>
              <a:rPr lang="en-US" dirty="0">
                <a:effectLst/>
                <a:latin typeface="Arial" panose="020B0604020202020204" pitchFamily="34" charset="0"/>
              </a:rPr>
              <a:t> themselves to the participants. We will likewise </a:t>
            </a:r>
            <a:r>
              <a:rPr lang="en-US" dirty="0" err="1">
                <a:effectLst/>
                <a:latin typeface="Arial" panose="020B0604020202020204" pitchFamily="34" charset="0"/>
              </a:rPr>
              <a:t>encour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age participants to introduce themselves and their research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interests to the rest of the Lab attendees. The agenda and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goals of the lab will be briefly explained.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Motivating Capability-oriented Evaluation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Time: 20 minutes. Presenter: Jos ́e Hern ́</a:t>
            </a:r>
            <a:r>
              <a:rPr lang="en-US" dirty="0" err="1">
                <a:effectLst/>
                <a:latin typeface="Arial" panose="020B0604020202020204" pitchFamily="34" charset="0"/>
              </a:rPr>
              <a:t>andez</a:t>
            </a:r>
            <a:r>
              <a:rPr lang="en-US" dirty="0">
                <a:effectLst/>
                <a:latin typeface="Arial" panose="020B0604020202020204" pitchFamily="34" charset="0"/>
              </a:rPr>
              <a:t>-Orallo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This session will establish the motivation for what we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refer to as capability-oriented evaluation. We will begin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with a discussion of the limitations of current AI evaluation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practices, especially for changing distributions and general-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purpose AI. We will identify robust experimental practices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from the cognitive sciences that can address the </a:t>
            </a:r>
            <a:r>
              <a:rPr lang="en-US" dirty="0" err="1">
                <a:effectLst/>
                <a:latin typeface="Arial" panose="020B0604020202020204" pitchFamily="34" charset="0"/>
              </a:rPr>
              <a:t>shortcom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 err="1">
                <a:effectLst/>
                <a:latin typeface="Arial" panose="020B0604020202020204" pitchFamily="34" charset="0"/>
              </a:rPr>
              <a:t>ings</a:t>
            </a:r>
            <a:r>
              <a:rPr lang="en-US" dirty="0">
                <a:effectLst/>
                <a:latin typeface="Arial" panose="020B0604020202020204" pitchFamily="34" charset="0"/>
              </a:rPr>
              <a:t> of AI evaluation. Specifically, we will frame task per-</a:t>
            </a:r>
            <a:br>
              <a:rPr lang="en-US" dirty="0">
                <a:effectLst/>
              </a:rPr>
            </a:br>
            <a:r>
              <a:rPr lang="en-US" dirty="0" err="1">
                <a:effectLst/>
                <a:latin typeface="Arial" panose="020B0604020202020204" pitchFamily="34" charset="0"/>
              </a:rPr>
              <a:t>formance</a:t>
            </a:r>
            <a:r>
              <a:rPr lang="en-US" dirty="0">
                <a:effectLst/>
                <a:latin typeface="Arial" panose="020B0604020202020204" pitchFamily="34" charset="0"/>
              </a:rPr>
              <a:t> as a function of task demands and system </a:t>
            </a:r>
            <a:r>
              <a:rPr lang="en-US" dirty="0" err="1">
                <a:effectLst/>
                <a:latin typeface="Arial" panose="020B0604020202020204" pitchFamily="34" charset="0"/>
              </a:rPr>
              <a:t>capabili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ties. This framing, when combined with appropriate domain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knowledge regarding the requirements for success within a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task, allows us to estimate actual capabilities that are </a:t>
            </a:r>
            <a:r>
              <a:rPr lang="en-US" dirty="0" err="1">
                <a:effectLst/>
                <a:latin typeface="Arial" panose="020B0604020202020204" pitchFamily="34" charset="0"/>
              </a:rPr>
              <a:t>inde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pendent of the distribution of the task’s test-set. This requires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two inferences, a backwards estimation of the capabilities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from test results and task demands, and a forwards inference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of predicted performance from the capabilities and the de-</a:t>
            </a:r>
            <a:br>
              <a:rPr lang="en-US" dirty="0">
                <a:effectLst/>
              </a:rPr>
            </a:br>
            <a:r>
              <a:rPr lang="en-US" dirty="0" err="1">
                <a:effectLst/>
                <a:latin typeface="Arial" panose="020B0604020202020204" pitchFamily="34" charset="0"/>
              </a:rPr>
              <a:t>mands</a:t>
            </a:r>
            <a:r>
              <a:rPr lang="en-US" dirty="0">
                <a:effectLst/>
                <a:latin typeface="Arial" panose="020B0604020202020204" pitchFamily="34" charset="0"/>
              </a:rPr>
              <a:t> of new tasks.</a:t>
            </a:r>
            <a:endParaRPr lang="en-US" dirty="0">
              <a:effectLst/>
            </a:endParaRPr>
          </a:p>
          <a:p>
            <a:br>
              <a:rPr lang="en-US" b="0" i="0" dirty="0">
                <a:solidFill>
                  <a:srgbClr val="495365"/>
                </a:solidFill>
                <a:effectLst/>
                <a:latin typeface="Lato" panose="020F0502020204030203" pitchFamily="34" charset="0"/>
              </a:rPr>
            </a:br>
            <a:endParaRPr dirty="0"/>
          </a:p>
        </p:txBody>
      </p:sp>
      <p:sp>
        <p:nvSpPr>
          <p:cNvPr id="333" name="Google Shape;33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GB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12192000" cy="477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00B0B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7623" y="4571644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53698" y="5504483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F2A56"/>
          </a:solidFill>
          <a:ln w="12700" cap="flat" cmpd="sng">
            <a:solidFill>
              <a:srgbClr val="1D7E8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879664" y="929810"/>
            <a:ext cx="5104227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867710" y="4006759"/>
            <a:ext cx="497223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6" name="Google Shape;76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82677" y="0"/>
            <a:ext cx="55533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839788" y="365127"/>
            <a:ext cx="10515600" cy="1148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1"/>
          </p:nvPr>
        </p:nvSpPr>
        <p:spPr>
          <a:xfrm>
            <a:off x="839789" y="161810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body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3"/>
          </p:nvPr>
        </p:nvSpPr>
        <p:spPr>
          <a:xfrm>
            <a:off x="6172201" y="161810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824187" y="498932"/>
            <a:ext cx="10515600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2"/>
          </p:nvPr>
        </p:nvSpPr>
        <p:spPr>
          <a:xfrm>
            <a:off x="839788" y="2301766"/>
            <a:ext cx="3932237" cy="3567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3" name="Google Shape;93;p16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/>
          <p:nvPr/>
        </p:nvSpPr>
        <p:spPr>
          <a:xfrm>
            <a:off x="0" y="6108970"/>
            <a:ext cx="12192000" cy="7490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2"/>
          <p:cNvGrpSpPr/>
          <p:nvPr/>
        </p:nvGrpSpPr>
        <p:grpSpPr>
          <a:xfrm>
            <a:off x="0" y="1140127"/>
            <a:ext cx="12192000" cy="4796416"/>
            <a:chOff x="0" y="1054275"/>
            <a:chExt cx="12192000" cy="4796416"/>
          </a:xfrm>
        </p:grpSpPr>
        <p:sp>
          <p:nvSpPr>
            <p:cNvPr id="18" name="Google Shape;18;p32"/>
            <p:cNvSpPr/>
            <p:nvPr/>
          </p:nvSpPr>
          <p:spPr>
            <a:xfrm>
              <a:off x="10680192" y="1060704"/>
              <a:ext cx="1511808" cy="4789987"/>
            </a:xfrm>
            <a:prstGeom prst="rect">
              <a:avLst/>
            </a:prstGeom>
            <a:solidFill>
              <a:srgbClr val="061D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" name="Google Shape;19;p32"/>
            <p:cNvGrpSpPr/>
            <p:nvPr/>
          </p:nvGrpSpPr>
          <p:grpSpPr>
            <a:xfrm>
              <a:off x="0" y="1054275"/>
              <a:ext cx="12192000" cy="4263740"/>
              <a:chOff x="0" y="1054275"/>
              <a:chExt cx="12192000" cy="4263740"/>
            </a:xfrm>
          </p:grpSpPr>
          <p:pic>
            <p:nvPicPr>
              <p:cNvPr id="20" name="Google Shape;20;p32" descr="A picture containing light, dark, night sky&#10;&#10;Description automatically generated"/>
              <p:cNvPicPr preferRelativeResize="0"/>
              <p:nvPr/>
            </p:nvPicPr>
            <p:blipFill rotWithShape="1">
              <a:blip r:embed="rId2">
                <a:alphaModFix/>
              </a:blip>
              <a:srcRect l="-145" t="3136" r="143" b="-1916"/>
              <a:stretch/>
            </p:blipFill>
            <p:spPr>
              <a:xfrm>
                <a:off x="804673" y="1055116"/>
                <a:ext cx="10607040" cy="426289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1" name="Google Shape;21;p32"/>
              <p:cNvSpPr/>
              <p:nvPr/>
            </p:nvSpPr>
            <p:spPr>
              <a:xfrm>
                <a:off x="0" y="1054275"/>
                <a:ext cx="859536" cy="4035552"/>
              </a:xfrm>
              <a:prstGeom prst="rect">
                <a:avLst/>
              </a:prstGeom>
              <a:solidFill>
                <a:srgbClr val="07153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22;p32"/>
              <p:cNvSpPr/>
              <p:nvPr/>
            </p:nvSpPr>
            <p:spPr>
              <a:xfrm>
                <a:off x="445008" y="1072897"/>
                <a:ext cx="859536" cy="4035552"/>
              </a:xfrm>
              <a:prstGeom prst="rect">
                <a:avLst/>
              </a:prstGeom>
              <a:solidFill>
                <a:srgbClr val="071535">
                  <a:alpha val="5450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23;p32"/>
              <p:cNvSpPr/>
              <p:nvPr/>
            </p:nvSpPr>
            <p:spPr>
              <a:xfrm>
                <a:off x="10564368" y="1078993"/>
                <a:ext cx="1627632" cy="4035552"/>
              </a:xfrm>
              <a:prstGeom prst="rect">
                <a:avLst/>
              </a:prstGeom>
              <a:solidFill>
                <a:srgbClr val="071535">
                  <a:alpha val="5450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4" name="Google Shape;24;p32"/>
          <p:cNvSpPr/>
          <p:nvPr/>
        </p:nvSpPr>
        <p:spPr>
          <a:xfrm>
            <a:off x="0" y="5888735"/>
            <a:ext cx="12192000" cy="9692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Google Shape;25;p32" descr="A picture containing text, clip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9935" y="380534"/>
            <a:ext cx="1948320" cy="3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6977" y="6231225"/>
            <a:ext cx="2952000" cy="2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2"/>
          <p:cNvSpPr/>
          <p:nvPr/>
        </p:nvSpPr>
        <p:spPr>
          <a:xfrm>
            <a:off x="0" y="5102352"/>
            <a:ext cx="12192000" cy="784915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2"/>
          <p:cNvSpPr txBox="1">
            <a:spLocks noGrp="1"/>
          </p:cNvSpPr>
          <p:nvPr>
            <p:ph type="title"/>
          </p:nvPr>
        </p:nvSpPr>
        <p:spPr>
          <a:xfrm>
            <a:off x="303317" y="5255844"/>
            <a:ext cx="10515600" cy="504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32"/>
          <p:cNvSpPr txBox="1">
            <a:spLocks noGrp="1"/>
          </p:cNvSpPr>
          <p:nvPr>
            <p:ph type="body" idx="1"/>
          </p:nvPr>
        </p:nvSpPr>
        <p:spPr>
          <a:xfrm>
            <a:off x="8302752" y="6099746"/>
            <a:ext cx="3626952" cy="520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 i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32"/>
          <p:cNvSpPr txBox="1">
            <a:spLocks noGrp="1"/>
          </p:cNvSpPr>
          <p:nvPr>
            <p:ph type="body" idx="2"/>
          </p:nvPr>
        </p:nvSpPr>
        <p:spPr>
          <a:xfrm>
            <a:off x="4998891" y="6089904"/>
            <a:ext cx="3212421" cy="530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0" i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32"/>
          <p:cNvSpPr txBox="1"/>
          <p:nvPr/>
        </p:nvSpPr>
        <p:spPr>
          <a:xfrm>
            <a:off x="7534656" y="-133502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2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0509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87188" y="509442"/>
            <a:ext cx="11078883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587188" y="1510314"/>
            <a:ext cx="11078883" cy="4459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30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b="0"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328593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Section Header">
  <p:cSld name="5_Section 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 descr="A close - up of a compass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12192000" cy="449842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7623" y="4561133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53698" y="5493972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ection Header">
  <p:cSld name="2_Section 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 descr="A picture containing chai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12192000" cy="4551419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00B0B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51637" y="4592665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67713" y="5525504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824187" y="498932"/>
            <a:ext cx="10515600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852213" y="1636439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2"/>
          </p:nvPr>
        </p:nvSpPr>
        <p:spPr>
          <a:xfrm>
            <a:off x="6186213" y="1636439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1524000" y="3593073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906" y="459073"/>
            <a:ext cx="3438961" cy="255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8" descr="A picture containing light, dark, night sky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658470"/>
            <a:ext cx="12192000" cy="372035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/>
          <p:nvPr/>
        </p:nvSpPr>
        <p:spPr>
          <a:xfrm>
            <a:off x="0" y="1030940"/>
            <a:ext cx="12192000" cy="636496"/>
          </a:xfrm>
          <a:prstGeom prst="rect">
            <a:avLst/>
          </a:prstGeom>
          <a:solidFill>
            <a:srgbClr val="00B0B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/>
          </p:nvPr>
        </p:nvSpPr>
        <p:spPr>
          <a:xfrm>
            <a:off x="508000" y="1093692"/>
            <a:ext cx="10363200" cy="506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0" y="5391808"/>
            <a:ext cx="12192000" cy="146619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" name="Google Shape;55;p8" descr="A picture containing text, clip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1907" y="6212773"/>
            <a:ext cx="2085789" cy="32337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/>
          <p:nvPr/>
        </p:nvSpPr>
        <p:spPr>
          <a:xfrm>
            <a:off x="8032376" y="5961530"/>
            <a:ext cx="352611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Author Name</a:t>
            </a:r>
            <a:endParaRPr sz="1400"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Date, affiliation, etc.</a:t>
            </a:r>
            <a:endParaRPr sz="1400"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 information</a:t>
            </a:r>
            <a:endParaRPr sz="14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Section Header">
  <p:cSld name="7_Section 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 descr="A picture containing tree, city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099452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00B0B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837623" y="4571644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853698" y="5504483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Section Header">
  <p:cSld name="6_Section Head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0" descr="A picture containing text, person, indoor,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0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837623" y="4561133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1"/>
          </p:nvPr>
        </p:nvSpPr>
        <p:spPr>
          <a:xfrm>
            <a:off x="853698" y="5493972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Section Header">
  <p:cSld name="4_Section 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1" descr="A child working on a sewing machin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46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837623" y="4561133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853698" y="5493972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24187" y="498932"/>
            <a:ext cx="10515600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"/>
              <a:buNone/>
              <a:defRPr sz="2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24187" y="1499804"/>
            <a:ext cx="10515600" cy="4428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984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0" y="6306207"/>
            <a:ext cx="12192000" cy="551794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699229" y="6467322"/>
            <a:ext cx="2565984" cy="19054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5" r:id="rId16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"/>
          <p:cNvSpPr txBox="1">
            <a:spLocks noGrp="1"/>
          </p:cNvSpPr>
          <p:nvPr>
            <p:ph type="title"/>
          </p:nvPr>
        </p:nvSpPr>
        <p:spPr>
          <a:xfrm>
            <a:off x="-52284" y="5255844"/>
            <a:ext cx="12213803" cy="504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algn="ctr">
              <a:buSzPct val="100000"/>
            </a:pPr>
            <a:r>
              <a:rPr lang="en-GB" sz="2400" b="0" dirty="0"/>
              <a:t>John Burden</a:t>
            </a:r>
            <a:endParaRPr lang="en-GB" sz="2400" dirty="0"/>
          </a:p>
        </p:txBody>
      </p:sp>
      <p:sp>
        <p:nvSpPr>
          <p:cNvPr id="337" name="Google Shape;337;p1"/>
          <p:cNvSpPr txBox="1"/>
          <p:nvPr/>
        </p:nvSpPr>
        <p:spPr>
          <a:xfrm>
            <a:off x="8795657" y="6091215"/>
            <a:ext cx="2979237" cy="7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GB" sz="1000" b="0" i="0" u="none" strike="noStrike" cap="none" dirty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Leverhulme Centre for the Future of Intelligence, University of Cambridge,</a:t>
            </a:r>
          </a:p>
        </p:txBody>
      </p:sp>
      <p:sp>
        <p:nvSpPr>
          <p:cNvPr id="338" name="Google Shape;338;p1"/>
          <p:cNvSpPr txBox="1"/>
          <p:nvPr/>
        </p:nvSpPr>
        <p:spPr>
          <a:xfrm>
            <a:off x="918865" y="1927084"/>
            <a:ext cx="10515600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br>
              <a:rPr lang="en-GB" sz="3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36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 to the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Measurement Layout Framework</a:t>
            </a:r>
            <a:endParaRPr lang="en-GB" sz="3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8F1CF9-BC42-0EC5-48EA-33DF2DC9920F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70455" y="6137230"/>
            <a:ext cx="3212421" cy="530352"/>
          </a:xfrm>
        </p:spPr>
        <p:txBody>
          <a:bodyPr/>
          <a:lstStyle/>
          <a:p>
            <a:pPr algn="ctr"/>
            <a:r>
              <a:rPr lang="ca-ES-valencia" dirty="0"/>
              <a:t>V</a:t>
            </a:r>
            <a:r>
              <a:rPr lang="en-GB" dirty="0" err="1"/>
              <a:t>ancouver</a:t>
            </a:r>
            <a:r>
              <a:rPr lang="en-GB" dirty="0"/>
              <a:t>, 20 February,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CC66-F239-B882-21A5-48B65D563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Exploring Measurement Layouts in </a:t>
            </a:r>
            <a:r>
              <a:rPr lang="en-GB" dirty="0" err="1"/>
              <a:t>PyMC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708A9-A3BA-E837-C6A0-7D5A1E6BBC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https://github.com/Kinds-of-Intelligence-CFI/measurement-layout-tutorial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9EE1DE-CA61-E191-EC64-072F10A8D82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2439143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298580" y="509442"/>
            <a:ext cx="9974973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2600"/>
            </a:pPr>
            <a:r>
              <a:rPr lang="en-US" dirty="0"/>
              <a:t>This Session</a:t>
            </a:r>
            <a:endParaRPr dirty="0"/>
          </a:p>
        </p:txBody>
      </p:sp>
      <p:sp>
        <p:nvSpPr>
          <p:cNvPr id="115" name="Google Shape;115;p20"/>
          <p:cNvSpPr txBox="1">
            <a:spLocks noGrp="1"/>
          </p:cNvSpPr>
          <p:nvPr>
            <p:ph type="body" idx="1"/>
          </p:nvPr>
        </p:nvSpPr>
        <p:spPr>
          <a:xfrm>
            <a:off x="217714" y="1510314"/>
            <a:ext cx="10055839" cy="4459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sz="2000" dirty="0"/>
              <a:t>Introducing the Measurement Layout Framework: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r>
              <a:rPr lang="en-US" sz="2000" dirty="0"/>
              <a:t>What are they?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r>
              <a:rPr lang="en-US" sz="2000" dirty="0"/>
              <a:t>How are they used? 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r>
              <a:rPr lang="en-US" sz="2000" dirty="0"/>
              <a:t>Why do we think they can provide capability-oriented evaluation?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endParaRPr lang="en-US" sz="2000" dirty="0"/>
          </a:p>
          <a:p>
            <a:pPr>
              <a:spcBef>
                <a:spcPts val="0"/>
              </a:spcBef>
            </a:pPr>
            <a:r>
              <a:rPr lang="en-US" sz="2000" dirty="0"/>
              <a:t>Hands on experience learning to construct them.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endParaRPr lang="en-US" dirty="0"/>
          </a:p>
        </p:txBody>
      </p:sp>
      <p:sp>
        <p:nvSpPr>
          <p:cNvPr id="116" name="Google Shape;116;p20"/>
          <p:cNvSpPr txBox="1">
            <a:spLocks noGrp="1"/>
          </p:cNvSpPr>
          <p:nvPr>
            <p:ph type="ftr" idx="11"/>
          </p:nvPr>
        </p:nvSpPr>
        <p:spPr>
          <a:xfrm>
            <a:off x="6617906" y="6409431"/>
            <a:ext cx="5505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GB" dirty="0"/>
              <a:t>John Burden, 20th Feb 2024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4C23A-CF26-0C1F-9ED9-EB1486127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Layouts – The What.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F9EFB-4F26-CE56-16EB-27CD4AD39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63" y="1510314"/>
            <a:ext cx="5165541" cy="4667954"/>
          </a:xfrm>
        </p:spPr>
        <p:txBody>
          <a:bodyPr>
            <a:normAutofit/>
          </a:bodyPr>
          <a:lstStyle/>
          <a:p>
            <a:r>
              <a:rPr lang="en-US" sz="2000" dirty="0"/>
              <a:t>If we know the demands of a set of tasks or task instances and how they are related, we can build a Bayesian model that connects system capabilities and task demands.</a:t>
            </a:r>
          </a:p>
          <a:p>
            <a:r>
              <a:rPr lang="en-US" sz="2000" dirty="0"/>
              <a:t>From a collection of instances, we can infer capabilities. </a:t>
            </a:r>
          </a:p>
          <a:p>
            <a:r>
              <a:rPr lang="en-US" sz="2000" dirty="0"/>
              <a:t>Then we can predict future performance for new instances.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5C497-35A6-396E-4C01-2AB655C6C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595" y="895771"/>
            <a:ext cx="6949076" cy="50758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5BFE3-82EC-D33A-870A-76B000FD0D1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2017577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7A1E8-70CB-E19C-4F5E-69E333D11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Layouts – The What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1F3332E-4F6B-1F4B-2045-D0298F7DFEAA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236376" y="1510314"/>
                <a:ext cx="11429695" cy="4459562"/>
              </a:xfrm>
            </p:spPr>
            <p:txBody>
              <a:bodyPr wrap="square">
                <a:normAutofit/>
              </a:bodyPr>
              <a:lstStyle/>
              <a:p>
                <a:r>
                  <a:rPr lang="en-US" sz="2000" dirty="0"/>
                  <a:t>Increased capabilities make success more likely, while increased demands decrease likelihood of success.</a:t>
                </a:r>
              </a:p>
              <a:p>
                <a:r>
                  <a:rPr lang="en-US" sz="2000" dirty="0"/>
                  <a:t>For a single demand and capability:</a:t>
                </a:r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GB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GB" sz="2000" b="0" i="0" smtClean="0"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e>
                          <m:r>
                            <m:rPr>
                              <m:nor/>
                            </m:rPr>
                            <a:rPr lang="en-GB" sz="2000" b="0" i="0" smtClean="0">
                              <a:latin typeface="Cambria Math" panose="02040503050406030204" pitchFamily="18" charset="0"/>
                            </a:rPr>
                            <m:t>capability</m:t>
                          </m:r>
                          <m:r>
                            <m:rPr>
                              <m:nor/>
                            </m:rPr>
                            <a:rPr lang="en-GB" sz="2000" b="0" i="0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m:rPr>
                              <m:nor/>
                            </m:rPr>
                            <a:rPr lang="en-GB" sz="2000" b="0" i="0" smtClean="0">
                              <a:latin typeface="Cambria Math" panose="02040503050406030204" pitchFamily="18" charset="0"/>
                            </a:rPr>
                            <m:t>demand</m:t>
                          </m:r>
                        </m:e>
                      </m:d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nor/>
                        </m:rPr>
                        <a:rPr lang="el-GR" sz="2000" b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capability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 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demand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The difference between capability and</a:t>
                </a:r>
              </a:p>
              <a:p>
                <a:pPr marL="114300" indent="0">
                  <a:buNone/>
                </a:pPr>
                <a:r>
                  <a:rPr lang="en-US" sz="2000" dirty="0"/>
                  <a:t>       demand is referred to as the </a:t>
                </a:r>
                <a:r>
                  <a:rPr lang="en-US" sz="2000" i="1" dirty="0"/>
                  <a:t>margin</a:t>
                </a:r>
                <a:r>
                  <a:rPr lang="en-US" sz="2000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1F3332E-4F6B-1F4B-2045-D0298F7DFE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36376" y="1510314"/>
                <a:ext cx="11429695" cy="4459562"/>
              </a:xfrm>
              <a:blipFill>
                <a:blip r:embed="rId2"/>
                <a:stretch>
                  <a:fillRect r="-5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blue line graph with numbers&#10;&#10;Description automatically generated">
            <a:extLst>
              <a:ext uri="{FF2B5EF4-FFF2-40B4-BE49-F238E27FC236}">
                <a16:creationId xmlns:a16="http://schemas.microsoft.com/office/drawing/2014/main" id="{BD04A1F5-AF82-7B62-94D4-9A649F259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6147" y="3374274"/>
            <a:ext cx="3744686" cy="285309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0556AA-CC0B-4DCC-462C-39C115422A6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2284634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A703-43F3-8D4D-4558-779BFD3E3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What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58C4F-9CA1-FADB-0FF7-6EC64CF66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188" y="1510314"/>
            <a:ext cx="4382919" cy="4473719"/>
          </a:xfrm>
        </p:spPr>
        <p:txBody>
          <a:bodyPr>
            <a:normAutofit/>
          </a:bodyPr>
          <a:lstStyle/>
          <a:p>
            <a:r>
              <a:rPr lang="en-GB" sz="2000" dirty="0"/>
              <a:t>More than a single ability and demand.</a:t>
            </a:r>
          </a:p>
          <a:p>
            <a:r>
              <a:rPr lang="en-GB" sz="2000" dirty="0"/>
              <a:t>Introduce  </a:t>
            </a:r>
            <a:r>
              <a:rPr lang="en-GB" sz="2000" i="1" dirty="0"/>
              <a:t>partial performance</a:t>
            </a:r>
            <a:r>
              <a:rPr lang="en-GB" sz="2000" dirty="0"/>
              <a:t> nodes. </a:t>
            </a:r>
          </a:p>
          <a:p>
            <a:r>
              <a:rPr lang="en-GB" sz="2000" dirty="0"/>
              <a:t>Final performance will depend on some combination of these.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D89A4E-B048-8729-080E-42CEF26F8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7549" y="875833"/>
            <a:ext cx="6808467" cy="497311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A78F3-4574-9AFF-9784-B374416F101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704896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A59F6-ACA7-3B20-37EC-8AAFB1BE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What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2108E-47C9-E8AA-116F-9427A124AA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dirty="0"/>
              <a:t>The connective structure between nodes can encode knowledge about the task. </a:t>
            </a:r>
          </a:p>
          <a:p>
            <a:r>
              <a:rPr lang="en-GB" sz="1800" dirty="0"/>
              <a:t> Complex connective structure can arise from the need to accurately distinguish between success, failure, confounding behaviour. </a:t>
            </a:r>
          </a:p>
          <a:p>
            <a:r>
              <a:rPr lang="en-GB" sz="1800" dirty="0"/>
              <a:t>We refer to the function describing these relationships as </a:t>
            </a:r>
            <a:r>
              <a:rPr lang="en-GB" sz="1800" i="1" dirty="0"/>
              <a:t>Linking Functions</a:t>
            </a:r>
            <a:r>
              <a:rPr lang="en-GB" sz="1800" dirty="0"/>
              <a:t>. </a:t>
            </a:r>
          </a:p>
          <a:p>
            <a:r>
              <a:rPr lang="en-GB" sz="1800" dirty="0"/>
              <a:t>LFs inform how partial performance is assessed.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4EEB1D-DCF4-DFDF-4EA7-C6EAE550B6A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3233982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6F5E4-2B3D-958F-6734-8FC38A462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What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D615C-5362-DEC1-9676-914C39BA23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LFs also inform how partial performances are combined to give final performance. </a:t>
            </a:r>
          </a:p>
          <a:p>
            <a:r>
              <a:rPr lang="en-GB" sz="2000" dirty="0"/>
              <a:t>Some tasks will be non-compensatory. High capabilities in one area will not compensate for lacking in others. </a:t>
            </a:r>
          </a:p>
          <a:p>
            <a:r>
              <a:rPr lang="en-GB" sz="2000" dirty="0"/>
              <a:t>Some tasks compensatory. One high capability can compensate for low levels in others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65914E-2FE2-5351-ADC2-11853BBC3ED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2906974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68772-38AD-58A9-0640-A89205DC7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How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E721C-1A9A-30E2-1055-B5924ED70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2000" dirty="0"/>
              <a:t>So, we have the structure of a measurement layout in place. What do we do with it?</a:t>
            </a:r>
          </a:p>
          <a:p>
            <a:r>
              <a:rPr lang="en-GB" sz="2000" dirty="0"/>
              <a:t>Need a data-set with performance outcomes labelled along with demands for each instance.</a:t>
            </a:r>
          </a:p>
          <a:p>
            <a:r>
              <a:rPr lang="en-GB" sz="2000" dirty="0"/>
              <a:t>Bayesian model needs priors</a:t>
            </a:r>
          </a:p>
          <a:p>
            <a:pPr lvl="1"/>
            <a:r>
              <a:rPr lang="en-GB" sz="1800" dirty="0"/>
              <a:t>Either encode system knowledge or uninformative.</a:t>
            </a:r>
          </a:p>
          <a:p>
            <a:r>
              <a:rPr lang="en-GB" sz="2000" dirty="0"/>
              <a:t>We can then leverage a probabilistic programming implementation of the network using </a:t>
            </a:r>
            <a:r>
              <a:rPr lang="en-GB" sz="2000" dirty="0" err="1"/>
              <a:t>PyMC</a:t>
            </a:r>
            <a:r>
              <a:rPr lang="en-GB" sz="2000" dirty="0"/>
              <a:t>. </a:t>
            </a:r>
          </a:p>
          <a:p>
            <a:pPr lvl="1"/>
            <a:endParaRPr lang="en-GB" sz="1800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D8309E-FD3C-4C7F-8D49-2FD24E6B6E1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1251316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9E67-729D-E789-6AC0-36B29FD53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Why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CF7FC-0BCD-A7E9-95F6-917C97AA4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Why do we expect Measurement Layouts to help provide capability-oriented evaluation.</a:t>
            </a:r>
          </a:p>
          <a:p>
            <a:pPr lvl="1"/>
            <a:r>
              <a:rPr lang="en-GB" sz="2000" dirty="0"/>
              <a:t>Capabilities are independent of the distribution of tasks instances</a:t>
            </a:r>
          </a:p>
          <a:p>
            <a:pPr lvl="1"/>
            <a:r>
              <a:rPr lang="en-GB" sz="2000" dirty="0"/>
              <a:t>Allows us to predict future performance at the instance-level. The Measurement Layout models reflect domain expertise </a:t>
            </a:r>
            <a:endParaRPr lang="en-GB" sz="1800" dirty="0"/>
          </a:p>
          <a:p>
            <a:pPr lvl="2"/>
            <a:r>
              <a:rPr lang="en-GB" sz="1800" dirty="0"/>
              <a:t>Higher internal validity.</a:t>
            </a:r>
          </a:p>
          <a:p>
            <a:pPr lvl="2"/>
            <a:r>
              <a:rPr lang="en-GB" sz="1800" dirty="0"/>
              <a:t>Enables predictions to be valid even out of distribution.</a:t>
            </a:r>
          </a:p>
          <a:p>
            <a:pPr lvl="2"/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7ABE00-C710-F54F-01C0-AEE10430132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3944784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FI Colour Theme">
      <a:dk1>
        <a:srgbClr val="000000"/>
      </a:dk1>
      <a:lt1>
        <a:srgbClr val="FFFFFF"/>
      </a:lt1>
      <a:dk2>
        <a:srgbClr val="3E2A56"/>
      </a:dk2>
      <a:lt2>
        <a:srgbClr val="6EC0CC"/>
      </a:lt2>
      <a:accent1>
        <a:srgbClr val="29AEBB"/>
      </a:accent1>
      <a:accent2>
        <a:srgbClr val="115E66"/>
      </a:accent2>
      <a:accent3>
        <a:srgbClr val="85AF99"/>
      </a:accent3>
      <a:accent4>
        <a:srgbClr val="950F3C"/>
      </a:accent4>
      <a:accent5>
        <a:srgbClr val="ED1F4A"/>
      </a:accent5>
      <a:accent6>
        <a:srgbClr val="862C90"/>
      </a:accent6>
      <a:hlink>
        <a:srgbClr val="29AEBB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Measurement Layouts Tutorial</Template>
  <TotalTime>1</TotalTime>
  <Words>777</Words>
  <Application>Microsoft Office PowerPoint</Application>
  <PresentationFormat>Widescreen</PresentationFormat>
  <Paragraphs>66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Roboto Medium</vt:lpstr>
      <vt:lpstr>Calibri</vt:lpstr>
      <vt:lpstr>Lato</vt:lpstr>
      <vt:lpstr>Cambria Math</vt:lpstr>
      <vt:lpstr>Courier New</vt:lpstr>
      <vt:lpstr>Roboto Light</vt:lpstr>
      <vt:lpstr>Roboto</vt:lpstr>
      <vt:lpstr>Office Theme</vt:lpstr>
      <vt:lpstr>John Burden</vt:lpstr>
      <vt:lpstr>This Session</vt:lpstr>
      <vt:lpstr>Measurement Layouts – The What. </vt:lpstr>
      <vt:lpstr>Measurement Layouts – The What</vt:lpstr>
      <vt:lpstr>Measurement Layouts – The What</vt:lpstr>
      <vt:lpstr>Measurement Layouts – The What</vt:lpstr>
      <vt:lpstr>Measurement Layouts – The What</vt:lpstr>
      <vt:lpstr>Measurement Layouts – The How</vt:lpstr>
      <vt:lpstr>Measurement Layouts – The Why</vt:lpstr>
      <vt:lpstr>Exploring Measurement Layouts in PyMC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John Burden</dc:title>
  <dc:creator>John Burden</dc:creator>
  <cp:lastModifiedBy>John Burden</cp:lastModifiedBy>
  <cp:revision>1</cp:revision>
  <dcterms:created xsi:type="dcterms:W3CDTF">2024-02-02T15:52:29Z</dcterms:created>
  <dcterms:modified xsi:type="dcterms:W3CDTF">2024-02-02T15:53:35Z</dcterms:modified>
</cp:coreProperties>
</file>